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72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D16A96D-7D8D-4402-AB55-41659FA55964}" type="datetimeFigureOut">
              <a:rPr lang="en-US" smtClean="0"/>
              <a:pPr/>
              <a:t>9/22/2010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C00DACE-DE98-4E98-BC42-0E748FA8EC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16A96D-7D8D-4402-AB55-41659FA55964}" type="datetimeFigureOut">
              <a:rPr lang="en-US" smtClean="0"/>
              <a:pPr/>
              <a:t>9/22/2010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00DACE-DE98-4E98-BC42-0E748FA8EC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16A96D-7D8D-4402-AB55-41659FA55964}" type="datetimeFigureOut">
              <a:rPr lang="en-US" smtClean="0"/>
              <a:pPr/>
              <a:t>9/22/2010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00DACE-DE98-4E98-BC42-0E748FA8EC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16A96D-7D8D-4402-AB55-41659FA55964}" type="datetimeFigureOut">
              <a:rPr lang="en-US" smtClean="0"/>
              <a:pPr/>
              <a:t>9/22/2010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00DACE-DE98-4E98-BC42-0E748FA8EC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D16A96D-7D8D-4402-AB55-41659FA55964}" type="datetimeFigureOut">
              <a:rPr lang="en-US" smtClean="0"/>
              <a:pPr/>
              <a:t>9/22/2010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C00DACE-DE98-4E98-BC42-0E748FA8EC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16A96D-7D8D-4402-AB55-41659FA55964}" type="datetimeFigureOut">
              <a:rPr lang="en-US" smtClean="0"/>
              <a:pPr/>
              <a:t>9/22/2010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C00DACE-DE98-4E98-BC42-0E748FA8EC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16A96D-7D8D-4402-AB55-41659FA55964}" type="datetimeFigureOut">
              <a:rPr lang="en-US" smtClean="0"/>
              <a:pPr/>
              <a:t>9/22/2010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C00DACE-DE98-4E98-BC42-0E748FA8EC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16A96D-7D8D-4402-AB55-41659FA55964}" type="datetimeFigureOut">
              <a:rPr lang="en-US" smtClean="0"/>
              <a:pPr/>
              <a:t>9/22/2010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00DACE-DE98-4E98-BC42-0E748FA8EC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16A96D-7D8D-4402-AB55-41659FA55964}" type="datetimeFigureOut">
              <a:rPr lang="en-US" smtClean="0"/>
              <a:pPr/>
              <a:t>9/22/2010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00DACE-DE98-4E98-BC42-0E748FA8EC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D16A96D-7D8D-4402-AB55-41659FA55964}" type="datetimeFigureOut">
              <a:rPr lang="en-US" smtClean="0"/>
              <a:pPr/>
              <a:t>9/22/2010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C00DACE-DE98-4E98-BC42-0E748FA8EC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D16A96D-7D8D-4402-AB55-41659FA55964}" type="datetimeFigureOut">
              <a:rPr lang="en-US" smtClean="0"/>
              <a:pPr/>
              <a:t>9/22/2010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C00DACE-DE98-4E98-BC42-0E748FA8EC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D16A96D-7D8D-4402-AB55-41659FA55964}" type="datetimeFigureOut">
              <a:rPr lang="en-US" smtClean="0"/>
              <a:pPr/>
              <a:t>9/22/2010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C00DACE-DE98-4E98-BC42-0E748FA8EC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>
    <p:fade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Finishing up the puzzle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Autobiographical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Knowledge of self</a:t>
            </a:r>
          </a:p>
          <a:p>
            <a:pPr lvl="1"/>
            <a:r>
              <a:rPr lang="en-US" dirty="0" smtClean="0"/>
              <a:t>Part of identity</a:t>
            </a:r>
          </a:p>
          <a:p>
            <a:pPr lvl="1"/>
            <a:r>
              <a:rPr lang="en-US" dirty="0" smtClean="0"/>
              <a:t>Verbal narrative, imagery about events, emotional reactions, procedural information</a:t>
            </a:r>
          </a:p>
          <a:p>
            <a:endParaRPr lang="en-US" dirty="0" smtClean="0"/>
          </a:p>
          <a:p>
            <a:r>
              <a:rPr lang="en-US" dirty="0" smtClean="0"/>
              <a:t>Is reconstructive</a:t>
            </a:r>
          </a:p>
          <a:p>
            <a:pPr lvl="1"/>
            <a:r>
              <a:rPr lang="en-US" dirty="0" smtClean="0"/>
              <a:t>As we remember we change information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Flashbulb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for a situation in which a person first learned of a very surprising and emotionally arousing event.</a:t>
            </a:r>
          </a:p>
          <a:p>
            <a:r>
              <a:rPr lang="en-US" dirty="0" smtClean="0"/>
              <a:t>Vivid memory for place and people around</a:t>
            </a:r>
          </a:p>
          <a:p>
            <a:r>
              <a:rPr lang="en-US" dirty="0" smtClean="0"/>
              <a:t>If you are closer to event (lived in NY on Sept 11) better accuracy with details of event itself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Procedural vs. Declarative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Procedural – implicit, how to do something</a:t>
            </a:r>
          </a:p>
          <a:p>
            <a:pPr lvl="1"/>
            <a:r>
              <a:rPr lang="en-US" dirty="0" smtClean="0"/>
              <a:t>How to do a kata</a:t>
            </a:r>
          </a:p>
          <a:p>
            <a:r>
              <a:rPr lang="en-US" dirty="0" smtClean="0"/>
              <a:t>Declarative – explicit, facts and episodes</a:t>
            </a:r>
          </a:p>
          <a:p>
            <a:pPr lvl="1"/>
            <a:r>
              <a:rPr lang="en-US" dirty="0" smtClean="0"/>
              <a:t>Why you keep your hands by your head when sparring</a:t>
            </a:r>
          </a:p>
          <a:p>
            <a:pPr lvl="1"/>
            <a:r>
              <a:rPr lang="en-US" dirty="0" smtClean="0"/>
              <a:t>http://il.youtube.com/watch?v=DR1BNetJz94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vs. Episodic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Semantic</a:t>
            </a:r>
          </a:p>
          <a:p>
            <a:pPr lvl="1"/>
            <a:r>
              <a:rPr lang="en-US" dirty="0" smtClean="0"/>
              <a:t>Organized knowledge about the world, including words, and facts</a:t>
            </a:r>
          </a:p>
          <a:p>
            <a:pPr lvl="1"/>
            <a:r>
              <a:rPr lang="en-US" dirty="0" smtClean="0"/>
              <a:t>Isshinryu  means one-heart-way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Episodic </a:t>
            </a:r>
          </a:p>
          <a:p>
            <a:pPr lvl="1"/>
            <a:r>
              <a:rPr lang="en-US" dirty="0" smtClean="0"/>
              <a:t> memories for events, things that happen to you</a:t>
            </a:r>
          </a:p>
          <a:p>
            <a:pPr lvl="1"/>
            <a:r>
              <a:rPr lang="en-US" dirty="0" smtClean="0"/>
              <a:t>Sparring one night, Brittany punched me in the nose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vs. Explicit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Explicit</a:t>
            </a:r>
          </a:p>
          <a:p>
            <a:pPr lvl="1"/>
            <a:r>
              <a:rPr lang="en-US" dirty="0" smtClean="0"/>
              <a:t>Conscious, able to talk about </a:t>
            </a:r>
          </a:p>
          <a:p>
            <a:pPr lvl="1"/>
            <a:r>
              <a:rPr lang="en-US" dirty="0" smtClean="0"/>
              <a:t>Test - recall and recognition</a:t>
            </a:r>
          </a:p>
          <a:p>
            <a:pPr lvl="1"/>
            <a:r>
              <a:rPr lang="en-US" dirty="0" smtClean="0"/>
              <a:t>What is the type of karate I practice?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Implicit</a:t>
            </a:r>
          </a:p>
          <a:p>
            <a:pPr lvl="1"/>
            <a:r>
              <a:rPr lang="en-US" dirty="0" smtClean="0"/>
              <a:t>Unconscious, facilitating performance</a:t>
            </a:r>
          </a:p>
          <a:p>
            <a:pPr lvl="1"/>
            <a:r>
              <a:rPr lang="en-US" dirty="0" smtClean="0"/>
              <a:t>Test – see material, the fill in blanks</a:t>
            </a:r>
          </a:p>
          <a:p>
            <a:pPr lvl="1"/>
            <a:r>
              <a:rPr lang="en-US" dirty="0" smtClean="0"/>
              <a:t>_</a:t>
            </a:r>
            <a:r>
              <a:rPr lang="en-US" dirty="0" err="1" smtClean="0"/>
              <a:t>s_h_n_y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memory model</a:t>
            </a:r>
            <a:endParaRPr lang="en-US" dirty="0"/>
          </a:p>
        </p:txBody>
      </p:sp>
      <p:pic>
        <p:nvPicPr>
          <p:cNvPr id="4" name="Content Placeholder 3" descr="l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49337"/>
            <a:ext cx="8229600" cy="3919763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Capacity = 7+/-2</a:t>
            </a:r>
          </a:p>
          <a:p>
            <a:r>
              <a:rPr lang="en-US" dirty="0" smtClean="0"/>
              <a:t>Chunking </a:t>
            </a:r>
          </a:p>
          <a:p>
            <a:pPr lvl="1"/>
            <a:r>
              <a:rPr lang="en-US" dirty="0" smtClean="0"/>
              <a:t>Group items into meaningful units to increase # items remembered</a:t>
            </a:r>
          </a:p>
          <a:p>
            <a:pPr lvl="1"/>
            <a:r>
              <a:rPr lang="en-US" dirty="0" smtClean="0"/>
              <a:t>4237465213 (10 numbers)</a:t>
            </a:r>
          </a:p>
          <a:p>
            <a:pPr lvl="1"/>
            <a:r>
              <a:rPr lang="en-US" dirty="0" smtClean="0"/>
              <a:t>423-746-5213 (10 numbers in 3 chunks)</a:t>
            </a:r>
          </a:p>
          <a:p>
            <a:r>
              <a:rPr lang="en-US" dirty="0" smtClean="0"/>
              <a:t>Brown Peterson-technique</a:t>
            </a:r>
          </a:p>
          <a:p>
            <a:pPr lvl="1"/>
            <a:r>
              <a:rPr lang="en-US" dirty="0" smtClean="0"/>
              <a:t>Study 3 words or letters</a:t>
            </a:r>
          </a:p>
          <a:p>
            <a:pPr lvl="1"/>
            <a:r>
              <a:rPr lang="en-US" dirty="0" smtClean="0"/>
              <a:t>Prevent rehearsal (counting backwards by 7’s)</a:t>
            </a:r>
          </a:p>
          <a:p>
            <a:pPr lvl="1"/>
            <a:r>
              <a:rPr lang="en-US" dirty="0" smtClean="0"/>
              <a:t>Even short delays result in poor recall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VLTM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 stored early in life that remains available for the entire lifespan</a:t>
            </a:r>
          </a:p>
          <a:p>
            <a:endParaRPr lang="en-US" dirty="0" smtClean="0"/>
          </a:p>
          <a:p>
            <a:r>
              <a:rPr lang="en-US" dirty="0" smtClean="0"/>
              <a:t>Name and faces of HS classmates</a:t>
            </a:r>
          </a:p>
          <a:p>
            <a:endParaRPr lang="en-US" dirty="0" smtClean="0"/>
          </a:p>
          <a:p>
            <a:r>
              <a:rPr lang="en-US" dirty="0" smtClean="0"/>
              <a:t>Spanish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89464"/>
          </a:xfrm>
        </p:spPr>
        <p:txBody>
          <a:bodyPr/>
          <a:lstStyle/>
          <a:p>
            <a:r>
              <a:rPr lang="en-US" dirty="0" smtClean="0"/>
              <a:t>mnemonics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31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Loci – associate with places</a:t>
            </a:r>
          </a:p>
          <a:p>
            <a:pPr lvl="1"/>
            <a:r>
              <a:rPr lang="en-US" dirty="0" smtClean="0"/>
              <a:t>Walk through campus, leave STM at the arch…</a:t>
            </a:r>
          </a:p>
          <a:p>
            <a:pPr lvl="1"/>
            <a:r>
              <a:rPr lang="en-US" dirty="0" smtClean="0"/>
              <a:t>Parts of the brain = fist</a:t>
            </a:r>
          </a:p>
          <a:p>
            <a:endParaRPr lang="en-US" dirty="0" smtClean="0"/>
          </a:p>
          <a:p>
            <a:r>
              <a:rPr lang="en-US" dirty="0" smtClean="0"/>
              <a:t>Peg word – set of words use as pegs to “hang” memory</a:t>
            </a:r>
          </a:p>
          <a:p>
            <a:pPr lvl="1"/>
            <a:r>
              <a:rPr lang="en-US" dirty="0" smtClean="0"/>
              <a:t>One is a bun, two is a shoe, Ebbinghaus with bun on his head, a shoe kicking the yerkes-dodson curve</a:t>
            </a:r>
          </a:p>
          <a:p>
            <a:endParaRPr lang="en-US" dirty="0" smtClean="0"/>
          </a:p>
          <a:p>
            <a:r>
              <a:rPr lang="en-US" dirty="0" smtClean="0"/>
              <a:t>Keyword – associate with another word </a:t>
            </a:r>
          </a:p>
          <a:p>
            <a:pPr lvl="1"/>
            <a:r>
              <a:rPr lang="en-US" dirty="0" smtClean="0"/>
              <a:t>Hippocampus, associate with hippopotamus, think of a couple of  hippopotami passing a ball back and forth = hippocampus receives info from sensory cortex and sends it back, over and over in rehearsal.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mnemonics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Acronym – use first letters of words to form acronym</a:t>
            </a:r>
          </a:p>
          <a:p>
            <a:pPr lvl="1"/>
            <a:r>
              <a:rPr lang="en-US" dirty="0" smtClean="0"/>
              <a:t>LAPAK = loci, acronym, peg, acrostic, keyword</a:t>
            </a:r>
          </a:p>
          <a:p>
            <a:endParaRPr lang="en-US" dirty="0" smtClean="0"/>
          </a:p>
          <a:p>
            <a:r>
              <a:rPr lang="en-US" dirty="0" smtClean="0"/>
              <a:t>Acrostic – use first letters to form new words and make a sentence</a:t>
            </a:r>
          </a:p>
          <a:p>
            <a:pPr lvl="1"/>
            <a:r>
              <a:rPr lang="en-US" dirty="0" smtClean="0"/>
              <a:t>Logan Always Plays with Angie’s Kite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Forgetting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295400"/>
            <a:ext cx="850392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Interference</a:t>
            </a:r>
          </a:p>
          <a:p>
            <a:pPr lvl="1"/>
            <a:r>
              <a:rPr lang="en-US" dirty="0" smtClean="0"/>
              <a:t>Proactive – old memories hurt recovery of new</a:t>
            </a:r>
          </a:p>
          <a:p>
            <a:pPr lvl="1"/>
            <a:r>
              <a:rPr lang="en-US" dirty="0" smtClean="0"/>
              <a:t>Retroactive – new memories hurt recovery of old</a:t>
            </a:r>
          </a:p>
          <a:p>
            <a:endParaRPr lang="en-US" dirty="0" smtClean="0"/>
          </a:p>
          <a:p>
            <a:r>
              <a:rPr lang="en-US" dirty="0" smtClean="0"/>
              <a:t>Decay – fade over time</a:t>
            </a:r>
          </a:p>
          <a:p>
            <a:endParaRPr lang="en-US" dirty="0" smtClean="0"/>
          </a:p>
          <a:p>
            <a:r>
              <a:rPr lang="en-US" dirty="0" smtClean="0"/>
              <a:t>Failure to encode – lack of attention at encoding</a:t>
            </a:r>
          </a:p>
          <a:p>
            <a:endParaRPr lang="en-US" dirty="0" smtClean="0"/>
          </a:p>
          <a:p>
            <a:r>
              <a:rPr lang="en-US" dirty="0" smtClean="0"/>
              <a:t>Retrieval failure – inability to find cue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Encoding </a:t>
            </a:r>
            <a:r>
              <a:rPr lang="en-US" sz="3100" dirty="0" smtClean="0"/>
              <a:t>(can affect failure to encode and failure to retrieve)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Levels of Processing</a:t>
            </a:r>
          </a:p>
          <a:p>
            <a:r>
              <a:rPr lang="en-US" dirty="0" smtClean="0"/>
              <a:t>Distinctiveness and elaboration</a:t>
            </a:r>
          </a:p>
          <a:p>
            <a:r>
              <a:rPr lang="en-US" dirty="0" smtClean="0"/>
              <a:t>Self-reference effect</a:t>
            </a:r>
          </a:p>
          <a:p>
            <a:r>
              <a:rPr lang="en-US" dirty="0" smtClean="0"/>
              <a:t>Context effects</a:t>
            </a:r>
          </a:p>
          <a:p>
            <a:r>
              <a:rPr lang="en-US" dirty="0" smtClean="0"/>
              <a:t>Emotion/mood and physical conditions</a:t>
            </a:r>
          </a:p>
          <a:p>
            <a:r>
              <a:rPr lang="en-US" dirty="0" smtClean="0"/>
              <a:t>Goals and memory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Forgetting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Motivated forgetting – refusal to talk about something traumatic, leads to forgetting</a:t>
            </a:r>
          </a:p>
          <a:p>
            <a:endParaRPr lang="en-US" dirty="0" smtClean="0"/>
          </a:p>
          <a:p>
            <a:r>
              <a:rPr lang="en-US" dirty="0" smtClean="0"/>
              <a:t>Repression – unknowing push of threatening thoughts from consciousness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Memories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Distortion of actual event or </a:t>
            </a:r>
            <a:r>
              <a:rPr lang="en-US" dirty="0" smtClean="0"/>
              <a:t>a completely imagined </a:t>
            </a:r>
            <a:r>
              <a:rPr lang="en-US" dirty="0" smtClean="0"/>
              <a:t>event</a:t>
            </a:r>
          </a:p>
          <a:p>
            <a:endParaRPr lang="en-US" dirty="0" smtClean="0"/>
          </a:p>
          <a:p>
            <a:r>
              <a:rPr lang="en-US" dirty="0" smtClean="0"/>
              <a:t>Can involve mixing fragments of actual stories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Memories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Story created :</a:t>
            </a:r>
          </a:p>
          <a:p>
            <a:pPr lvl="1"/>
            <a:r>
              <a:rPr lang="en-US" dirty="0" smtClean="0"/>
              <a:t>Current context – includes questions</a:t>
            </a:r>
          </a:p>
          <a:p>
            <a:pPr lvl="1"/>
            <a:r>
              <a:rPr lang="en-US" dirty="0" smtClean="0"/>
              <a:t>Desire to tell coherent story</a:t>
            </a:r>
          </a:p>
          <a:p>
            <a:pPr lvl="1"/>
            <a:r>
              <a:rPr lang="en-US" dirty="0" smtClean="0"/>
              <a:t>Current mental state and beliefs</a:t>
            </a:r>
          </a:p>
          <a:p>
            <a:endParaRPr lang="en-US" dirty="0" smtClean="0"/>
          </a:p>
          <a:p>
            <a:r>
              <a:rPr lang="en-US" dirty="0" smtClean="0"/>
              <a:t>Repressed memories</a:t>
            </a:r>
          </a:p>
          <a:p>
            <a:pPr lvl="1"/>
            <a:r>
              <a:rPr lang="en-US" dirty="0" smtClean="0"/>
              <a:t>May be real </a:t>
            </a:r>
          </a:p>
          <a:p>
            <a:pPr lvl="1"/>
            <a:r>
              <a:rPr lang="en-US" dirty="0" smtClean="0"/>
              <a:t>May be result of encouragement, prodding, suggestion</a:t>
            </a:r>
          </a:p>
          <a:p>
            <a:pPr lvl="1"/>
            <a:r>
              <a:rPr lang="en-US" dirty="0" smtClean="0"/>
              <a:t>Dreams and hypnosis – use caution</a:t>
            </a:r>
          </a:p>
          <a:p>
            <a:pPr lvl="1"/>
            <a:r>
              <a:rPr lang="en-US" dirty="0" smtClean="0"/>
              <a:t>Children particularly susceptible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Memories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Loftus and Palmer (1974)</a:t>
            </a:r>
          </a:p>
          <a:p>
            <a:pPr lvl="1"/>
            <a:r>
              <a:rPr lang="en-US" dirty="0" smtClean="0"/>
              <a:t>how fast were the cars going when they</a:t>
            </a:r>
          </a:p>
          <a:p>
            <a:pPr lvl="2"/>
            <a:r>
              <a:rPr lang="en-US" dirty="0" smtClean="0"/>
              <a:t>contacted (31.8mph)</a:t>
            </a:r>
          </a:p>
          <a:p>
            <a:pPr lvl="2"/>
            <a:r>
              <a:rPr lang="en-US" dirty="0" smtClean="0"/>
              <a:t>Smashed (40.8mph)</a:t>
            </a:r>
          </a:p>
          <a:p>
            <a:endParaRPr lang="en-US" dirty="0" smtClean="0"/>
          </a:p>
          <a:p>
            <a:r>
              <a:rPr lang="en-US" dirty="0" smtClean="0"/>
              <a:t>Hyman, Husband &amp; Billings (1995)</a:t>
            </a:r>
          </a:p>
          <a:p>
            <a:pPr lvl="1"/>
            <a:r>
              <a:rPr lang="en-US" dirty="0" smtClean="0"/>
              <a:t>Contact parents for stories</a:t>
            </a:r>
          </a:p>
          <a:p>
            <a:pPr lvl="1"/>
            <a:r>
              <a:rPr lang="en-US" dirty="0" smtClean="0"/>
              <a:t>Interview students about real and 1 false event</a:t>
            </a:r>
          </a:p>
          <a:p>
            <a:pPr lvl="1"/>
            <a:r>
              <a:rPr lang="en-US" dirty="0" smtClean="0"/>
              <a:t>1 week later 20% memory of false event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122</TotalTime>
  <Words>622</Words>
  <Application>Microsoft Office PowerPoint</Application>
  <PresentationFormat>On-screen Show (4:3)</PresentationFormat>
  <Paragraphs>117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Foundry</vt:lpstr>
      <vt:lpstr>Finishing up the puzzle</vt:lpstr>
      <vt:lpstr>mnemonics</vt:lpstr>
      <vt:lpstr>mnemonics</vt:lpstr>
      <vt:lpstr>Forgetting</vt:lpstr>
      <vt:lpstr>Encoding (can affect failure to encode and failure to retrieve)</vt:lpstr>
      <vt:lpstr>Forgetting</vt:lpstr>
      <vt:lpstr>False Memories</vt:lpstr>
      <vt:lpstr>False Memories</vt:lpstr>
      <vt:lpstr>False Memories</vt:lpstr>
      <vt:lpstr>Autobiographical Memory</vt:lpstr>
      <vt:lpstr>Flashbulb Memory</vt:lpstr>
      <vt:lpstr>Procedural vs. Declarative</vt:lpstr>
      <vt:lpstr>Semantic vs. Episodic</vt:lpstr>
      <vt:lpstr>Implicit vs. Explicit</vt:lpstr>
      <vt:lpstr>Working memory model</vt:lpstr>
      <vt:lpstr>STM</vt:lpstr>
      <vt:lpstr>VLTM</vt:lpstr>
    </vt:vector>
  </TitlesOfParts>
  <Company>Tennessee Wesleyan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Jessica Dunsmore</dc:creator>
  <cp:lastModifiedBy>Jessica Dunsmore</cp:lastModifiedBy>
  <cp:revision>17</cp:revision>
  <dcterms:created xsi:type="dcterms:W3CDTF">2010-09-22T15:09:32Z</dcterms:created>
  <dcterms:modified xsi:type="dcterms:W3CDTF">2010-09-22T19:32:25Z</dcterms:modified>
</cp:coreProperties>
</file>